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66" r:id="rId14"/>
    <p:sldId id="270" r:id="rId15"/>
    <p:sldId id="271" r:id="rId16"/>
    <p:sldId id="272" r:id="rId17"/>
    <p:sldId id="273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08"/>
  </p:normalViewPr>
  <p:slideViewPr>
    <p:cSldViewPr snapToGrid="0">
      <p:cViewPr varScale="1">
        <p:scale>
          <a:sx n="117" d="100"/>
          <a:sy n="117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566C7-9B7C-2F40-AC4D-E6DA8C24A5D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E396C-3B83-1847-89C1-4A1A24E60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this tell us about the future of volcanic activity along the eastern Sierra?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E396C-3B83-1847-89C1-4A1A24E60F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47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Beds 6 and 7: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E396C-3B83-1847-89C1-4A1A24E60F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4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it’s not mixed up, </a:t>
            </a:r>
            <a:r>
              <a:rPr lang="en-US" dirty="0" err="1"/>
              <a:t>Panum</a:t>
            </a:r>
            <a:r>
              <a:rPr lang="en-US" dirty="0"/>
              <a:t> crater has the cleanest observations of eruptive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E396C-3B83-1847-89C1-4A1A24E60F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5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Attention to the fissure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E396C-3B83-1847-89C1-4A1A24E60F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79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 for each formation found based on </a:t>
            </a:r>
            <a:r>
              <a:rPr lang="en-US" dirty="0" err="1"/>
              <a:t>isomaps</a:t>
            </a:r>
            <a:r>
              <a:rPr lang="en-US" dirty="0"/>
              <a:t> and crater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E396C-3B83-1847-89C1-4A1A24E60F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04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Graben/normal faults moved during eruptions by inflation of a </a:t>
            </a:r>
            <a:r>
              <a:rPr lang="en-US" dirty="0" err="1"/>
              <a:t>cryptodome</a:t>
            </a:r>
            <a:r>
              <a:rPr lang="en-US" dirty="0"/>
              <a:t>. Faults are linear, like a fissure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E396C-3B83-1847-89C1-4A1A24E60F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22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Trees growing on pyroclastic flows that only get as old as 1369</a:t>
            </a:r>
          </a:p>
          <a:p>
            <a:endParaRPr lang="en-US" dirty="0"/>
          </a:p>
          <a:p>
            <a:r>
              <a:rPr lang="en-US" dirty="0"/>
              <a:t>More evidence for a hiatus between mono and </a:t>
            </a:r>
            <a:r>
              <a:rPr lang="en-US" dirty="0" err="1"/>
              <a:t>inyo</a:t>
            </a:r>
            <a:r>
              <a:rPr lang="en-US" dirty="0"/>
              <a:t> eruptions, but not for the different pulses of the north </a:t>
            </a:r>
            <a:r>
              <a:rPr lang="en-US" dirty="0" err="1"/>
              <a:t>inyo</a:t>
            </a:r>
            <a:r>
              <a:rPr lang="en-US" dirty="0"/>
              <a:t> eruption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E396C-3B83-1847-89C1-4A1A24E60F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1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Mechanism: sand moving above emplaced layers by movement due to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E396C-3B83-1847-89C1-4A1A24E60F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46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water filled units were erupted they were replaced with magma with less water, those being less explosive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E396C-3B83-1847-89C1-4A1A24E60F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0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A0CF1-0E06-EC8B-5D6F-198A180AE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7ABBDE-835F-A862-FD2C-7C060150E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2A88A-723A-8857-BF64-24782439C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6C4CA-D463-132E-65DC-097BD5C7E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5DEEF-1A27-14E0-B3A3-DCF14E2F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A489-328A-268D-A7C3-807DD886A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068C8-FC1D-6E81-318A-FCE438507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6CC82-1850-69BC-CA95-EB8579A1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A04B8-5FE2-6453-2AE3-5BC28298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55632-C722-72F4-577D-C992E368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3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336F12-E8B0-F620-1B7A-7A84040E5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02E90-B047-929F-B2A9-FD4C1FBAA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79B13-3D46-FE57-BD01-4BA8889AD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C5AF7-01CD-B93C-177D-C79C6BC46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9C4A8-5277-7529-1885-576B2B7B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76C0-BBA4-F68A-1D58-21A94FE7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6502C-5F15-ACDE-E2B1-7D56A793B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DFEF9-1B81-F96B-35F0-C8B6FDDC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9149B-2AD5-D17D-24F0-AF7B65AA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72BB4-CFE3-921E-2DE7-FB7236BC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10966-5405-419D-369F-B70148D58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E4DE4-393E-4BDA-AAA4-83B9B417F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DB757-12E3-68F3-0ADC-DBCBF376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1BAA-BBE6-F426-204E-7D8B48A0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A52A8-54C0-AFB6-86EB-B59C7354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CEEC7-1235-5608-8853-BE5B29A9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DEC90-13FC-5CC3-990E-D25B73A65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089BC-653C-305D-73A4-2D6F8C348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08FB4-81E0-4A11-8DA2-FDA90AE6A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7B005-4CCC-8ED1-20E4-5E5A29A05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F2369-56F8-8D09-4E7E-5185A0B5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4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48F5-2639-4414-559D-C6454422A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92EB5-3496-2CC9-2C94-9DECDE3C1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C79E7-CC82-CCF2-7477-48EA1F839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FA780-E00A-2C10-DB09-3FEBCA2F6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E24293-4864-CABB-6495-C34A599DB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4F6566-CCED-EE11-7CE3-9CA7A87DB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198B32-BA16-A3BA-6D85-FA154439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6974C-59DE-90A3-25D9-56AA1D78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8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D1A7-4D8B-F469-F047-3AC970E01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D362B-AA43-5743-6FB9-3B50DA547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CFA16-A89F-4767-33BD-563C7B0DD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A686E-58FA-0D94-B9E9-28A1D92F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79A5CC-8DFD-60DB-6C29-F9BB7587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6A635-32BA-8DD2-0118-1759A797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C51C9-0C44-A923-46C8-049F7488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4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11171-C9A9-4C2F-7A40-01CA15F0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9FBEA-84DA-AD8D-B502-738282629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43684-ED4E-CE17-5FB9-D96266EF0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542FD-C83C-8340-0F1E-ABB9F028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D72FB-C983-9B2B-F949-76D459B9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AEFEF-B170-52B1-059B-F76A9A00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429A-5E5F-27DF-EA7D-0390C495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2FDF3-431D-6460-AAB1-11589A3DF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C26C5-6ECE-8C8E-C4E9-469653854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ED702-8471-73F3-30DC-928BEBEC0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86899-A319-D955-8516-350FB963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E3660-A820-E148-43CB-33CC0687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9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698D9E-32BB-63C2-4C73-F39319D6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3B0F7-B955-3DC3-1035-A6C1B9A7F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51B8C-9A40-46A7-FD14-322575384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BFF65-368E-7743-AADB-74BF7CAA813F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43200-B126-226D-8820-ABEFB5396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AEB27-2F2D-3B59-0329-5B35BC553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5D81E9-F45E-EF4B-A674-6C5C9F688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4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158B-9C96-F0FD-CA25-3ACDC1DBF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041400"/>
            <a:ext cx="5382160" cy="23876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Most Recent Eruption of the Mono Craters, Eastern Central California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F0CE6-F1FE-6B97-4685-3187245E7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07" y="3910532"/>
            <a:ext cx="3624943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Sieh &amp; Bursik, 1986</a:t>
            </a:r>
          </a:p>
          <a:p>
            <a:endParaRPr lang="en-US" dirty="0"/>
          </a:p>
          <a:p>
            <a:r>
              <a:rPr lang="en-US" dirty="0"/>
              <a:t>GEOL 730</a:t>
            </a:r>
          </a:p>
          <a:p>
            <a:r>
              <a:rPr lang="en-US" dirty="0"/>
              <a:t>Yair Franco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0ABBD-EFB2-B606-F59B-C4266C9EF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59" y="0"/>
            <a:ext cx="6428841" cy="68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3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1BD17-D5C0-CF05-B166-1EE5B6C2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Panum</a:t>
            </a:r>
            <a:r>
              <a:rPr lang="en-US" dirty="0"/>
              <a:t> Dome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9297B-515D-7A24-4D02-F9E1300A8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8975"/>
            <a:ext cx="6096000" cy="6779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55087-752C-A08F-EC1F-F6A691590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559" y="2891017"/>
            <a:ext cx="3414768" cy="3512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AE8BA-4426-175E-AA79-0510450D87E0}"/>
              </a:ext>
            </a:extLst>
          </p:cNvPr>
          <p:cNvSpPr txBox="1"/>
          <p:nvPr/>
        </p:nvSpPr>
        <p:spPr>
          <a:xfrm>
            <a:off x="957943" y="1690688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Comprised of multiple fractured domes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North Dome is the youngest and largest</a:t>
            </a:r>
          </a:p>
        </p:txBody>
      </p:sp>
    </p:spTree>
    <p:extLst>
      <p:ext uri="{BB962C8B-B14F-4D97-AF65-F5344CB8AC3E}">
        <p14:creationId xmlns:p14="http://schemas.microsoft.com/office/powerpoint/2010/main" val="304515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EE4C9-7A43-0AA7-8529-6EA2A03E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Eruptive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F42E9-1489-1F48-F787-ED260D67F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829" y="0"/>
            <a:ext cx="6270171" cy="6867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33616C-B513-C291-7464-13BDA8A46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2" y="2195489"/>
            <a:ext cx="5388429" cy="374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31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E3D5-FC98-63D8-DC40-53F6181F6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Eruptive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833D0-89A1-FEA2-B9FD-43355B359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10" y="1959430"/>
            <a:ext cx="11329180" cy="38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74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DC65-30AA-B510-D075-93A8EAF53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23817-78B5-C9D0-2D6C-CF0515338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</p:spPr>
        <p:txBody>
          <a:bodyPr/>
          <a:lstStyle/>
          <a:p>
            <a:r>
              <a:rPr lang="en-US" dirty="0"/>
              <a:t>This eruption may have been caused by shallow rhyolitic intrusion</a:t>
            </a:r>
          </a:p>
          <a:p>
            <a:pPr lvl="1"/>
            <a:r>
              <a:rPr lang="en-US" dirty="0"/>
              <a:t>Elongated nature of source of bed 1</a:t>
            </a:r>
          </a:p>
          <a:p>
            <a:pPr lvl="1"/>
            <a:r>
              <a:rPr lang="en-US" dirty="0"/>
              <a:t>Fissure on </a:t>
            </a:r>
            <a:r>
              <a:rPr lang="en-US" dirty="0" err="1"/>
              <a:t>Panum</a:t>
            </a:r>
            <a:r>
              <a:rPr lang="en-US" dirty="0"/>
              <a:t> Dome</a:t>
            </a:r>
          </a:p>
          <a:p>
            <a:pPr lvl="1"/>
            <a:r>
              <a:rPr lang="en-US" dirty="0"/>
              <a:t>Linearity of vents</a:t>
            </a:r>
          </a:p>
          <a:p>
            <a:pPr lvl="1"/>
            <a:r>
              <a:rPr lang="en-US" dirty="0"/>
              <a:t>Compositional uniformity</a:t>
            </a:r>
          </a:p>
          <a:p>
            <a:pPr lvl="1"/>
            <a:r>
              <a:rPr lang="en-US" dirty="0"/>
              <a:t>Linear graben</a:t>
            </a:r>
          </a:p>
          <a:p>
            <a:pPr lvl="1"/>
            <a:r>
              <a:rPr lang="en-US" dirty="0"/>
              <a:t>Simultaneity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BC587-AB29-B6F8-A268-A4E7B81E6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29" y="0"/>
            <a:ext cx="6270171" cy="68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5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7A60-4C74-BDA1-4655-5F241D2F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 and Duration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A1870-207D-6C4E-A531-32F0D4012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01886" cy="4351338"/>
          </a:xfrm>
        </p:spPr>
        <p:txBody>
          <a:bodyPr/>
          <a:lstStyle/>
          <a:p>
            <a:r>
              <a:rPr lang="en-US" dirty="0"/>
              <a:t>Date of eruption: 1369 A.D.</a:t>
            </a:r>
          </a:p>
          <a:p>
            <a:pPr lvl="1"/>
            <a:r>
              <a:rPr lang="en-US" dirty="0"/>
              <a:t>Found via stratigraphy, dendrochronology, and carbon dating</a:t>
            </a:r>
          </a:p>
          <a:p>
            <a:r>
              <a:rPr lang="en-US" dirty="0"/>
              <a:t>Duration: 1-2 years</a:t>
            </a:r>
          </a:p>
          <a:p>
            <a:pPr lvl="1"/>
            <a:r>
              <a:rPr lang="en-US" dirty="0"/>
              <a:t>No aeolian or lacustrine alteration between eruptive deposits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7A588-125D-EEA4-F419-A021D952A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929" y="0"/>
            <a:ext cx="6337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83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C410-71C1-E590-6BE8-95848A1E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B6C17-1418-104C-5943-C064827D5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22914" cy="4351338"/>
          </a:xfrm>
        </p:spPr>
        <p:txBody>
          <a:bodyPr>
            <a:normAutofit/>
          </a:bodyPr>
          <a:lstStyle/>
          <a:p>
            <a:r>
              <a:rPr lang="en-US" dirty="0"/>
              <a:t>Ground failure and liquefaction evidence suggest strong (&gt;M5.5) earthquakes during the eruptions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62669-2A61-1886-D445-155CBF44D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2387"/>
            <a:ext cx="6828064" cy="3594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73696-B3BC-DB08-1235-44F3E21B1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410" y="3429000"/>
            <a:ext cx="7482099" cy="3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95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34A99-C17B-E4BB-3D2D-A780B62F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 and Nature of Eruption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B0B0A-D261-B0A5-BECC-55F6B32E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Intrusion was a result of extensional stress</a:t>
            </a:r>
          </a:p>
          <a:p>
            <a:r>
              <a:rPr lang="en-US" dirty="0"/>
              <a:t>Movement and faulting was caused by magma pressure, not just elastic rebound</a:t>
            </a:r>
          </a:p>
          <a:p>
            <a:r>
              <a:rPr lang="en-US" dirty="0"/>
              <a:t>Shallow water mixing caused explosivity, then led to effusive activity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35ADF-682F-43E3-994E-73DDB95D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57" y="132669"/>
            <a:ext cx="3516086" cy="659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9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9D1A-73C5-2593-8AFF-410AB7EC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E5183-9FD2-48C8-A442-94186A161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51514" cy="4351338"/>
          </a:xfrm>
        </p:spPr>
        <p:txBody>
          <a:bodyPr/>
          <a:lstStyle/>
          <a:p>
            <a:r>
              <a:rPr lang="en-US" dirty="0"/>
              <a:t>North Mono eruption ended around 1369 A.D.</a:t>
            </a:r>
          </a:p>
          <a:p>
            <a:pPr lvl="1"/>
            <a:r>
              <a:rPr lang="en-US" dirty="0"/>
              <a:t>Initial explosive phase followed by dome resurgence</a:t>
            </a:r>
          </a:p>
          <a:p>
            <a:r>
              <a:rPr lang="en-US" dirty="0"/>
              <a:t>Caused by a long magmatic intrusion, accommodating extensional stress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D133D-0CE4-107A-110B-5BC110BFD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8" y="21621"/>
            <a:ext cx="2242457" cy="6836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54CBF-8220-BFF3-63D4-008250E6C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700" y="1244600"/>
            <a:ext cx="39751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88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3C4B-8AF5-E0B0-3043-22044F64E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4E7D7-C681-DEAD-1E6E-5326C45CE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eruption 14</a:t>
            </a:r>
            <a:r>
              <a:rPr lang="en-US" baseline="30000" dirty="0"/>
              <a:t>th</a:t>
            </a:r>
            <a:r>
              <a:rPr lang="en-US" dirty="0"/>
              <a:t> century A.D. (North Mono eruption)</a:t>
            </a:r>
          </a:p>
          <a:p>
            <a:r>
              <a:rPr lang="en-US" dirty="0"/>
              <a:t>Pyroclastic flow and surge deposits over air fall tephra</a:t>
            </a:r>
          </a:p>
          <a:p>
            <a:r>
              <a:rPr lang="en-US" dirty="0"/>
              <a:t>Extrusion concluded eruption</a:t>
            </a:r>
          </a:p>
          <a:p>
            <a:r>
              <a:rPr lang="en-US" dirty="0"/>
              <a:t>Radiocarbon and dendrochronology -&gt; 1325-1365 AD</a:t>
            </a:r>
          </a:p>
          <a:p>
            <a:r>
              <a:rPr lang="en-US" dirty="0"/>
              <a:t>Deposits suggest eruption was quick</a:t>
            </a:r>
          </a:p>
          <a:p>
            <a:r>
              <a:rPr lang="en-US" dirty="0"/>
              <a:t>North Mono tephra probably 1-2 years before Inyo Tephra</a:t>
            </a:r>
          </a:p>
          <a:p>
            <a:r>
              <a:rPr lang="en-US" dirty="0"/>
              <a:t>Liquefaction evidence -&gt; strong earthquakes during eruptions</a:t>
            </a:r>
          </a:p>
          <a:p>
            <a:r>
              <a:rPr lang="en-US" dirty="0"/>
              <a:t>Eruption caused by a dike intrusion and magma mixing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15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136C-735C-7C81-F035-62BC9FF6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1FF1-1C76-F4F2-F8DC-8E933A1B7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31346-5931-DDE0-8292-05797CBDD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59" y="0"/>
            <a:ext cx="6428841" cy="6867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A775E-D0AC-135B-1A3E-95F50B1CC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239" y="0"/>
            <a:ext cx="61103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CE7D9A-1045-C7D1-4453-7A9E3F8A1342}"/>
              </a:ext>
            </a:extLst>
          </p:cNvPr>
          <p:cNvSpPr/>
          <p:nvPr/>
        </p:nvSpPr>
        <p:spPr>
          <a:xfrm>
            <a:off x="2775856" y="2547256"/>
            <a:ext cx="1872343" cy="23295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3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DA79B-1859-5F53-20FB-DA10ACDB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FCF8D-3F67-DAB1-391F-736D50978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474029" cy="4351338"/>
          </a:xfrm>
        </p:spPr>
        <p:txBody>
          <a:bodyPr/>
          <a:lstStyle/>
          <a:p>
            <a:r>
              <a:rPr lang="en-US" dirty="0"/>
              <a:t>Eastern flank of Sierra Nevada is volcanically active</a:t>
            </a:r>
          </a:p>
          <a:p>
            <a:r>
              <a:rPr lang="en-US" dirty="0"/>
              <a:t>Nearby Long Valley Caldera formed 0.7 Ma, peak activity</a:t>
            </a:r>
          </a:p>
          <a:p>
            <a:r>
              <a:rPr lang="en-US" dirty="0"/>
              <a:t>Very young volcanic deposits from Long Valley Caldera to Mono Lake</a:t>
            </a:r>
          </a:p>
        </p:txBody>
      </p:sp>
      <p:pic>
        <p:nvPicPr>
          <p:cNvPr id="1028" name="Picture 4" descr="Response Plan for Volcano Hazards in the Long Valley Caldera and Mono  Craters Region, California">
            <a:extLst>
              <a:ext uri="{FF2B5EF4-FFF2-40B4-BE49-F238E27FC236}">
                <a16:creationId xmlns:a16="http://schemas.microsoft.com/office/drawing/2014/main" id="{E355923A-831A-C09E-C46E-5425A1645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0"/>
            <a:ext cx="6364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32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6E95-9CBB-3B99-C985-8303E063A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Fall Beds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9E95E-9C57-D411-AC10-7AC2687D9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en-US" dirty="0"/>
              <a:t>Tephra largely composed of fine white pumice, glass and obsidian dust (high-silica rhyolite)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1AB91-39EC-1AB7-5A9F-5F1CB9BE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822" y="0"/>
            <a:ext cx="29801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8BB20-0E95-4958-103E-9A000CD8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-1"/>
            <a:ext cx="3725422" cy="68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1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CE41-3798-0C07-4333-2BB6B31A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Fall Beds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4BEBD-290E-A973-8F3B-24370D68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37" y="1627528"/>
            <a:ext cx="679268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Gray glassy beds overlie the initial eruptive beds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12AE9-D616-E209-237C-77B86C248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51" y="2270714"/>
            <a:ext cx="6190535" cy="4304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4F1CD-A0F0-1C13-BBD2-01C5AF1D1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83029"/>
            <a:ext cx="5435631" cy="620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3160-434D-D5CD-B023-293E1E50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Pyroclastic Flow Deposits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66A54-DBDD-B863-A70B-DC7C7D5C4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7258" cy="4351338"/>
          </a:xfrm>
        </p:spPr>
        <p:txBody>
          <a:bodyPr/>
          <a:lstStyle/>
          <a:p>
            <a:r>
              <a:rPr lang="en-US" dirty="0"/>
              <a:t>Large pyroclastic flow deposits found within several km of source vents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39F9D-DE27-FD65-1443-CBB99285D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458" y="1488214"/>
            <a:ext cx="7536542" cy="536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0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030C-E06C-8414-9BAE-C35AA4B2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Domes and Coulees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155CE-FE05-31F5-E9F6-E75B38CB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354286" cy="2873264"/>
          </a:xfrm>
        </p:spPr>
        <p:txBody>
          <a:bodyPr/>
          <a:lstStyle/>
          <a:p>
            <a:r>
              <a:rPr lang="en-US" dirty="0"/>
              <a:t>Five domes and lava flows extruded during North Mono eruption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F1D21-6BEF-F5D7-8524-000A3D393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27" y="0"/>
            <a:ext cx="6146873" cy="4348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5D07E5-2E64-F363-6360-4247E835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23" y="3016251"/>
            <a:ext cx="4820082" cy="37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4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52285-22BD-D9AA-1682-71360AD49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Panum</a:t>
            </a:r>
            <a:r>
              <a:rPr lang="en-US" dirty="0"/>
              <a:t> Crater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D2EFE-FEAA-B3DA-547C-73699E1EF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61114" cy="4351338"/>
          </a:xfrm>
        </p:spPr>
        <p:txBody>
          <a:bodyPr/>
          <a:lstStyle/>
          <a:p>
            <a:r>
              <a:rPr lang="en-US" dirty="0"/>
              <a:t>Vent is distant enough from other sources that its deposits are simple and not mixed up</a:t>
            </a:r>
          </a:p>
          <a:p>
            <a:r>
              <a:rPr lang="en-US" dirty="0"/>
              <a:t>Rhyolite dome surrounded by a tephra ring</a:t>
            </a:r>
          </a:p>
        </p:txBody>
      </p:sp>
      <p:pic>
        <p:nvPicPr>
          <p:cNvPr id="3074" name="Picture 2" descr="Panum Crater in Google Earth">
            <a:extLst>
              <a:ext uri="{FF2B5EF4-FFF2-40B4-BE49-F238E27FC236}">
                <a16:creationId xmlns:a16="http://schemas.microsoft.com/office/drawing/2014/main" id="{4D5F5AB6-8AF9-C15F-ADCC-6C1728FE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866" y="895690"/>
            <a:ext cx="6909134" cy="50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99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EA06-7368-57A0-23C8-54CC43466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Panum</a:t>
            </a:r>
            <a:r>
              <a:rPr lang="en-US" dirty="0"/>
              <a:t> Crater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0E6C0-A521-D79E-E527-38A90A8E3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78328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Deposits:</a:t>
            </a:r>
          </a:p>
          <a:p>
            <a:pPr lvl="1"/>
            <a:r>
              <a:rPr lang="en-US" u="sng" dirty="0"/>
              <a:t>Throat-clearing breccia</a:t>
            </a:r>
            <a:r>
              <a:rPr lang="en-US" dirty="0"/>
              <a:t>: created by rapid, violent opening of the crater</a:t>
            </a:r>
          </a:p>
          <a:p>
            <a:pPr lvl="1"/>
            <a:r>
              <a:rPr lang="en-US" u="sng" dirty="0" err="1"/>
              <a:t>Panum</a:t>
            </a:r>
            <a:r>
              <a:rPr lang="en-US" u="sng" dirty="0"/>
              <a:t> Dune flow deposit</a:t>
            </a:r>
            <a:r>
              <a:rPr lang="en-US" dirty="0"/>
              <a:t>: subsequent pyroclastic flow</a:t>
            </a:r>
          </a:p>
          <a:p>
            <a:pPr lvl="1"/>
            <a:r>
              <a:rPr lang="en-US" u="sng" dirty="0"/>
              <a:t>Pyroclastic surge beds</a:t>
            </a:r>
            <a:r>
              <a:rPr lang="en-US" dirty="0"/>
              <a:t>: mix of pyroclastic and air fall beds</a:t>
            </a:r>
          </a:p>
          <a:p>
            <a:pPr lvl="1"/>
            <a:r>
              <a:rPr lang="en-US" u="sng" dirty="0"/>
              <a:t>Block-and-ash flow deposit</a:t>
            </a:r>
            <a:r>
              <a:rPr lang="en-US" dirty="0"/>
              <a:t>: massive breccia, possibly from dome collapse or explosion</a:t>
            </a:r>
          </a:p>
          <a:p>
            <a:pPr lvl="1"/>
            <a:r>
              <a:rPr lang="en-US" u="sng" dirty="0"/>
              <a:t>Tephra ring</a:t>
            </a:r>
            <a:r>
              <a:rPr lang="en-US" dirty="0"/>
              <a:t>: last pyroclastic deposit</a:t>
            </a:r>
          </a:p>
          <a:p>
            <a:r>
              <a:rPr lang="en-US" dirty="0" err="1"/>
              <a:t>Panum</a:t>
            </a:r>
            <a:r>
              <a:rPr lang="en-US" dirty="0"/>
              <a:t> crater deposits are younger than the larger tephra beds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CC4CD6-3E5C-D808-28C5-65FAD4FA2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829" y="0"/>
            <a:ext cx="2272891" cy="68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36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562</Words>
  <Application>Microsoft Macintosh PowerPoint</Application>
  <PresentationFormat>Widescreen</PresentationFormat>
  <Paragraphs>85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Most Recent Eruption of the Mono Craters, Eastern Central California</vt:lpstr>
      <vt:lpstr>PowerPoint Presentation</vt:lpstr>
      <vt:lpstr>Motivation</vt:lpstr>
      <vt:lpstr>Air Fall Beds</vt:lpstr>
      <vt:lpstr>Air Fall Beds</vt:lpstr>
      <vt:lpstr>Pyroclastic Flow Deposits</vt:lpstr>
      <vt:lpstr>Domes and Coulees</vt:lpstr>
      <vt:lpstr>Panum Crater</vt:lpstr>
      <vt:lpstr>Panum Crater</vt:lpstr>
      <vt:lpstr>Panum Dome</vt:lpstr>
      <vt:lpstr>Eruptive Region</vt:lpstr>
      <vt:lpstr>Eruptive region</vt:lpstr>
      <vt:lpstr>Source</vt:lpstr>
      <vt:lpstr>Date and Duration</vt:lpstr>
      <vt:lpstr>Seismicity</vt:lpstr>
      <vt:lpstr>Cause and Nature of Eruption</vt:lpstr>
      <vt:lpstr>Summary</vt:lpstr>
      <vt:lpstr>Abstract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Yair Franco</dc:creator>
  <cp:lastModifiedBy>Yair Franco</cp:lastModifiedBy>
  <cp:revision>4</cp:revision>
  <dcterms:created xsi:type="dcterms:W3CDTF">2024-10-14T21:07:56Z</dcterms:created>
  <dcterms:modified xsi:type="dcterms:W3CDTF">2024-10-15T23:54:16Z</dcterms:modified>
</cp:coreProperties>
</file>